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0"/>
  </p:notesMasterIdLst>
  <p:handoutMasterIdLst>
    <p:handoutMasterId r:id="rId121"/>
  </p:handoutMasterIdLst>
  <p:sldIdLst>
    <p:sldId id="256" r:id="rId7"/>
    <p:sldId id="363" r:id="rId8"/>
    <p:sldId id="358" r:id="rId9"/>
    <p:sldId id="342" r:id="rId10"/>
    <p:sldId id="480" r:id="rId11"/>
    <p:sldId id="477" r:id="rId12"/>
    <p:sldId id="478" r:id="rId13"/>
    <p:sldId id="479" r:id="rId14"/>
    <p:sldId id="481" r:id="rId15"/>
    <p:sldId id="495" r:id="rId16"/>
    <p:sldId id="489" r:id="rId17"/>
    <p:sldId id="496" r:id="rId18"/>
    <p:sldId id="497" r:id="rId19"/>
    <p:sldId id="498" r:id="rId20"/>
    <p:sldId id="499" r:id="rId21"/>
    <p:sldId id="500" r:id="rId22"/>
    <p:sldId id="501" r:id="rId23"/>
    <p:sldId id="502" r:id="rId24"/>
    <p:sldId id="490" r:id="rId25"/>
    <p:sldId id="503" r:id="rId26"/>
    <p:sldId id="515" r:id="rId27"/>
    <p:sldId id="504" r:id="rId28"/>
    <p:sldId id="564" r:id="rId29"/>
    <p:sldId id="505" r:id="rId30"/>
    <p:sldId id="587" r:id="rId31"/>
    <p:sldId id="576" r:id="rId32"/>
    <p:sldId id="577" r:id="rId33"/>
    <p:sldId id="588" r:id="rId34"/>
    <p:sldId id="593" r:id="rId35"/>
    <p:sldId id="589" r:id="rId36"/>
    <p:sldId id="590" r:id="rId37"/>
    <p:sldId id="591" r:id="rId38"/>
    <p:sldId id="592" r:id="rId39"/>
    <p:sldId id="491" r:id="rId40"/>
    <p:sldId id="507" r:id="rId41"/>
    <p:sldId id="509" r:id="rId42"/>
    <p:sldId id="567" r:id="rId43"/>
    <p:sldId id="508" r:id="rId44"/>
    <p:sldId id="511" r:id="rId45"/>
    <p:sldId id="506" r:id="rId46"/>
    <p:sldId id="510" r:id="rId47"/>
    <p:sldId id="492" r:id="rId48"/>
    <p:sldId id="512" r:id="rId49"/>
    <p:sldId id="578" r:id="rId50"/>
    <p:sldId id="579" r:id="rId51"/>
    <p:sldId id="565" r:id="rId52"/>
    <p:sldId id="514" r:id="rId53"/>
    <p:sldId id="566" r:id="rId54"/>
    <p:sldId id="513" r:id="rId55"/>
    <p:sldId id="493" r:id="rId56"/>
    <p:sldId id="516" r:id="rId57"/>
    <p:sldId id="517" r:id="rId58"/>
    <p:sldId id="523" r:id="rId59"/>
    <p:sldId id="528" r:id="rId60"/>
    <p:sldId id="568" r:id="rId61"/>
    <p:sldId id="530" r:id="rId62"/>
    <p:sldId id="532" r:id="rId63"/>
    <p:sldId id="529" r:id="rId64"/>
    <p:sldId id="569" r:id="rId65"/>
    <p:sldId id="531" r:id="rId66"/>
    <p:sldId id="533" r:id="rId67"/>
    <p:sldId id="580" r:id="rId68"/>
    <p:sldId id="535" r:id="rId69"/>
    <p:sldId id="518" r:id="rId70"/>
    <p:sldId id="524" r:id="rId71"/>
    <p:sldId id="540" r:id="rId72"/>
    <p:sldId id="573" r:id="rId73"/>
    <p:sldId id="541" r:id="rId74"/>
    <p:sldId id="542" r:id="rId75"/>
    <p:sldId id="543" r:id="rId76"/>
    <p:sldId id="574" r:id="rId77"/>
    <p:sldId id="544" r:id="rId78"/>
    <p:sldId id="545" r:id="rId79"/>
    <p:sldId id="546" r:id="rId80"/>
    <p:sldId id="575" r:id="rId81"/>
    <p:sldId id="547" r:id="rId82"/>
    <p:sldId id="548" r:id="rId83"/>
    <p:sldId id="581" r:id="rId84"/>
    <p:sldId id="536" r:id="rId85"/>
    <p:sldId id="519" r:id="rId86"/>
    <p:sldId id="525" r:id="rId87"/>
    <p:sldId id="570" r:id="rId88"/>
    <p:sldId id="571" r:id="rId89"/>
    <p:sldId id="572" r:id="rId90"/>
    <p:sldId id="549" r:id="rId91"/>
    <p:sldId id="550" r:id="rId92"/>
    <p:sldId id="551" r:id="rId93"/>
    <p:sldId id="582" r:id="rId94"/>
    <p:sldId id="537" r:id="rId95"/>
    <p:sldId id="520" r:id="rId96"/>
    <p:sldId id="526" r:id="rId97"/>
    <p:sldId id="552" r:id="rId98"/>
    <p:sldId id="553" r:id="rId99"/>
    <p:sldId id="555" r:id="rId100"/>
    <p:sldId id="556" r:id="rId101"/>
    <p:sldId id="557" r:id="rId102"/>
    <p:sldId id="554" r:id="rId103"/>
    <p:sldId id="558" r:id="rId104"/>
    <p:sldId id="560" r:id="rId105"/>
    <p:sldId id="561" r:id="rId106"/>
    <p:sldId id="559" r:id="rId107"/>
    <p:sldId id="563" r:id="rId108"/>
    <p:sldId id="583" r:id="rId109"/>
    <p:sldId id="538" r:id="rId110"/>
    <p:sldId id="521" r:id="rId111"/>
    <p:sldId id="586" r:id="rId112"/>
    <p:sldId id="539" r:id="rId113"/>
    <p:sldId id="522" r:id="rId114"/>
    <p:sldId id="482" r:id="rId115"/>
    <p:sldId id="484" r:id="rId116"/>
    <p:sldId id="485" r:id="rId117"/>
    <p:sldId id="483" r:id="rId118"/>
    <p:sldId id="488" r:id="rId11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2E0"/>
    <a:srgbClr val="808000"/>
    <a:srgbClr val="F0F0F0"/>
    <a:srgbClr val="7D868C"/>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2" autoAdjust="0"/>
    <p:restoredTop sz="91607"/>
  </p:normalViewPr>
  <p:slideViewPr>
    <p:cSldViewPr snapToGrid="0">
      <p:cViewPr>
        <p:scale>
          <a:sx n="76" d="100"/>
          <a:sy n="76" d="100"/>
        </p:scale>
        <p:origin x="784" y="-112"/>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2017-08-29</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2017-08-29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94728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the configuration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144049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381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202827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0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14536278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7901609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 id="2147483876" r:id="rId16"/>
    <p:sldLayoutId id="2147483877" r:id="rId17"/>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 id="2147483874" r:id="rId10"/>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service.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chef.io/skills/joy-of-automating-episode-1/" TargetMode="External"/><Relationship Id="rId4" Type="http://schemas.openxmlformats.org/officeDocument/2006/relationships/hyperlink" Target="https://goo.gl/srvJtu" TargetMode="External"/><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docs.chef.io/cookbook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docs.chef.io/ctl_chef.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package.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group.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ce_user.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remote_file.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template.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CentOS 6.7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CentOS 6.7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service</a:t>
            </a:r>
            <a:endParaRPr lang="en-US" dirty="0"/>
          </a:p>
        </p:txBody>
      </p:sp>
      <p:sp>
        <p:nvSpPr>
          <p:cNvPr id="3" name="Subtitle 2"/>
          <p:cNvSpPr>
            <a:spLocks noGrp="1"/>
          </p:cNvSpPr>
          <p:nvPr>
            <p:ph type="subTitle" idx="1"/>
          </p:nvPr>
        </p:nvSpPr>
        <p:spPr/>
        <p:txBody>
          <a:bodyPr/>
          <a:lstStyle/>
          <a:p>
            <a:r>
              <a:rPr lang="en-US" dirty="0"/>
              <a:t>Use the service resource to manage a service</a:t>
            </a:r>
            <a:r>
              <a:rPr lang="en-US" dirty="0" smtClean="0"/>
              <a:t>.</a:t>
            </a:r>
          </a:p>
          <a:p>
            <a:endParaRPr lang="en-US" dirty="0"/>
          </a:p>
          <a:p>
            <a:r>
              <a:rPr lang="en-US" dirty="0" smtClean="0"/>
              <a:t>A resource can be provided more than one action. This is not often necessary for most resources except for the service </a:t>
            </a:r>
            <a:r>
              <a:rPr lang="en-US" smtClean="0"/>
              <a:t>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docs.chef.io/resource_service.html</a:t>
            </a:r>
            <a:endParaRPr lang="en-US" sz="4000" dirty="0" smtClean="0"/>
          </a:p>
        </p:txBody>
      </p:sp>
    </p:spTree>
    <p:extLst>
      <p:ext uri="{BB962C8B-B14F-4D97-AF65-F5344CB8AC3E}">
        <p14:creationId xmlns:p14="http://schemas.microsoft.com/office/powerpoint/2010/main" val="207573216"/>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smtClean="0"/>
              <a:t>service tomcat8 start</a:t>
            </a:r>
            <a:endParaRPr lang="en-US" dirty="0"/>
          </a:p>
          <a:p>
            <a:endParaRPr lang="en-US" dirty="0"/>
          </a:p>
        </p:txBody>
      </p:sp>
      <p:sp>
        <p:nvSpPr>
          <p:cNvPr id="3" name="Content Placeholder 2"/>
          <p:cNvSpPr>
            <a:spLocks noGrp="1"/>
          </p:cNvSpPr>
          <p:nvPr>
            <p:ph sz="quarter" idx="12"/>
          </p:nvPr>
        </p:nvSpPr>
        <p:spPr/>
        <p:txBody>
          <a:bodyPr/>
          <a:lstStyle/>
          <a:p>
            <a:r>
              <a:rPr lang="en-US" dirty="0" smtClean="0"/>
              <a:t>service ‘tomcat8’ do</a:t>
            </a:r>
          </a:p>
          <a:p>
            <a:r>
              <a:rPr lang="en-US" dirty="0"/>
              <a:t> </a:t>
            </a:r>
            <a:r>
              <a:rPr lang="en-US" dirty="0" smtClean="0"/>
              <a:t>action [ :start ]</a:t>
            </a:r>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init.d</a:t>
            </a:r>
            <a:r>
              <a:rPr lang="en-US" dirty="0"/>
              <a:t>/tomcat8' </a:t>
            </a:r>
            <a:r>
              <a:rPr lang="en-US" dirty="0" smtClean="0"/>
              <a:t>do</a:t>
            </a:r>
          </a:p>
          <a:p>
            <a:r>
              <a:rPr lang="en-US" dirty="0" smtClean="0"/>
              <a:t>  </a:t>
            </a:r>
            <a:r>
              <a:rPr lang="en-US" dirty="0"/>
              <a:t>source </a:t>
            </a:r>
            <a:r>
              <a:rPr lang="en-US" dirty="0" smtClean="0"/>
              <a:t>'tomcat8.erb’</a:t>
            </a:r>
          </a:p>
          <a:p>
            <a:r>
              <a:rPr lang="en-US" dirty="0" smtClean="0"/>
              <a:t>  </a:t>
            </a:r>
            <a:r>
              <a:rPr lang="en-US" dirty="0"/>
              <a:t>mode </a:t>
            </a:r>
            <a:r>
              <a:rPr lang="en-US" dirty="0" smtClean="0"/>
              <a:t>'0755’</a:t>
            </a:r>
          </a:p>
          <a:p>
            <a:r>
              <a:rPr lang="en-US" dirty="0" smtClean="0"/>
              <a:t>  </a:t>
            </a:r>
            <a:r>
              <a:rPr lang="en-US" dirty="0"/>
              <a:t>action :</a:t>
            </a:r>
            <a:r>
              <a:rPr lang="en-US" dirty="0" smtClean="0"/>
              <a:t>create</a:t>
            </a:r>
          </a:p>
          <a:p>
            <a:r>
              <a:rPr lang="en-US" dirty="0" smtClean="0"/>
              <a:t>end</a:t>
            </a:r>
          </a:p>
          <a:p>
            <a:endParaRPr lang="en-US" dirty="0"/>
          </a:p>
          <a:p>
            <a:r>
              <a:rPr lang="en-US" dirty="0"/>
              <a:t>service </a:t>
            </a:r>
            <a:r>
              <a:rPr lang="en-US" dirty="0" smtClean="0"/>
              <a:t>'tomcat8</a:t>
            </a:r>
            <a:r>
              <a:rPr lang="en-US" dirty="0"/>
              <a:t>' </a:t>
            </a:r>
            <a:r>
              <a:rPr lang="en-US" dirty="0" smtClean="0"/>
              <a:t>do</a:t>
            </a:r>
          </a:p>
          <a:p>
            <a:r>
              <a:rPr lang="en-US" dirty="0"/>
              <a:t> </a:t>
            </a:r>
            <a:r>
              <a:rPr lang="en-US" dirty="0" smtClean="0"/>
              <a:t> action :start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49333"/>
            <a:ext cx="14404273" cy="1642534"/>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291528900"/>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 * template[/</a:t>
            </a:r>
            <a:r>
              <a:rPr lang="en-US" dirty="0" err="1"/>
              <a:t>etc</a:t>
            </a:r>
            <a:r>
              <a:rPr lang="en-US" dirty="0"/>
              <a:t>/</a:t>
            </a:r>
            <a:r>
              <a:rPr lang="en-US" dirty="0" err="1"/>
              <a:t>systemd</a:t>
            </a:r>
            <a:r>
              <a:rPr lang="en-US" dirty="0"/>
              <a:t>/system/</a:t>
            </a:r>
            <a:r>
              <a:rPr lang="en-US" dirty="0" err="1"/>
              <a:t>tomcat.service</a:t>
            </a:r>
            <a:r>
              <a:rPr lang="en-US" dirty="0"/>
              <a:t>] action create</a:t>
            </a:r>
          </a:p>
          <a:p>
            <a:r>
              <a:rPr lang="en-US" dirty="0"/>
              <a:t>    - create new file /</a:t>
            </a:r>
            <a:r>
              <a:rPr lang="en-US" dirty="0" err="1"/>
              <a:t>etc</a:t>
            </a:r>
            <a:r>
              <a:rPr lang="en-US" dirty="0"/>
              <a:t>/</a:t>
            </a:r>
            <a:r>
              <a:rPr lang="en-US" dirty="0" err="1"/>
              <a:t>systemd</a:t>
            </a:r>
            <a:r>
              <a:rPr lang="en-US" dirty="0"/>
              <a:t>/system/</a:t>
            </a:r>
            <a:r>
              <a:rPr lang="en-US" dirty="0" err="1"/>
              <a:t>tomcat.service</a:t>
            </a:r>
            <a:endParaRPr lang="en-US" dirty="0"/>
          </a:p>
          <a:p>
            <a:r>
              <a:rPr lang="en-US" dirty="0"/>
              <a:t>    - update content in file /</a:t>
            </a:r>
            <a:r>
              <a:rPr lang="en-US" dirty="0" err="1"/>
              <a:t>etc</a:t>
            </a:r>
            <a:r>
              <a:rPr lang="en-US" dirty="0"/>
              <a:t>/</a:t>
            </a:r>
            <a:r>
              <a:rPr lang="en-US" dirty="0" err="1"/>
              <a:t>systemd</a:t>
            </a:r>
            <a:r>
              <a:rPr lang="en-US" dirty="0"/>
              <a:t>/system/</a:t>
            </a:r>
            <a:r>
              <a:rPr lang="en-US" dirty="0" err="1"/>
              <a:t>tomcat.service</a:t>
            </a:r>
            <a:r>
              <a:rPr lang="en-US" dirty="0"/>
              <a:t> from none to 1c1c1c</a:t>
            </a:r>
          </a:p>
          <a:p>
            <a:r>
              <a:rPr lang="en-US" dirty="0"/>
              <a:t>    --- /</a:t>
            </a:r>
            <a:r>
              <a:rPr lang="en-US" dirty="0" err="1"/>
              <a:t>etc</a:t>
            </a:r>
            <a:r>
              <a:rPr lang="en-US" dirty="0"/>
              <a:t>/</a:t>
            </a:r>
            <a:r>
              <a:rPr lang="en-US" dirty="0" err="1"/>
              <a:t>systemd</a:t>
            </a:r>
            <a:r>
              <a:rPr lang="en-US" dirty="0"/>
              <a:t>/system/</a:t>
            </a:r>
            <a:r>
              <a:rPr lang="en-US" dirty="0" err="1"/>
              <a:t>tomcat.service</a:t>
            </a:r>
            <a:r>
              <a:rPr lang="en-US" dirty="0"/>
              <a:t>	2016-05-03 18:03:35.247480902 +0000</a:t>
            </a:r>
          </a:p>
          <a:p>
            <a:r>
              <a:rPr lang="en-US" dirty="0"/>
              <a:t>    +++ /</a:t>
            </a:r>
            <a:r>
              <a:rPr lang="en-US" dirty="0" err="1"/>
              <a:t>etc</a:t>
            </a:r>
            <a:r>
              <a:rPr lang="en-US" dirty="0"/>
              <a:t>/</a:t>
            </a:r>
            <a:r>
              <a:rPr lang="en-US" dirty="0" err="1"/>
              <a:t>systemd</a:t>
            </a:r>
            <a:r>
              <a:rPr lang="en-US" dirty="0"/>
              <a:t>/system/.tomcat.service20160503-9371-10s8llh	2016-05-03 18:03:35.246480902 +0000</a:t>
            </a:r>
          </a:p>
          <a:p>
            <a:r>
              <a:rPr lang="en-US" dirty="0"/>
              <a:t>    @@ -1 +1,23 @@</a:t>
            </a:r>
          </a:p>
          <a:p>
            <a:r>
              <a:rPr lang="en-US" dirty="0"/>
              <a:t>    +[Unit</a:t>
            </a:r>
            <a:r>
              <a:rPr lang="en-US" dirty="0" smtClean="0"/>
              <a:t>]</a:t>
            </a:r>
          </a:p>
          <a:p>
            <a:r>
              <a:rPr lang="en-US" dirty="0"/>
              <a:t>    +Description=Apache Tomcat Web Application Container</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959535727"/>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a:t>
            </a:r>
            <a:r>
              <a:rPr lang="en-US" sz="2400" dirty="0" smtClean="0"/>
              <a:t>skipped</a:t>
            </a:r>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379530880"/>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Tree>
    <p:extLst>
      <p:ext uri="{BB962C8B-B14F-4D97-AF65-F5344CB8AC3E}">
        <p14:creationId xmlns:p14="http://schemas.microsoft.com/office/powerpoint/2010/main" val="680948258"/>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a cookbook</a:t>
            </a:r>
          </a:p>
          <a:p>
            <a:pPr marL="342900" indent="-342900">
              <a:buFont typeface="Wingdings" charset="2"/>
              <a:buChar char="q"/>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197599"/>
            <a:ext cx="5063067" cy="914400"/>
          </a:xfrm>
          <a:prstGeom prst="rect">
            <a:avLst/>
          </a:prstGeom>
        </p:spPr>
        <p:txBody>
          <a:bodyPr vert="horz" wrap="none" lIns="91440" tIns="91440" rIns="91440" bIns="91440" rtlCol="0">
            <a:normAutofit/>
          </a:bodyPr>
          <a:lstStyle/>
          <a:p>
            <a:pPr algn="ctr"/>
            <a:r>
              <a:rPr lang="en-US" sz="4000" dirty="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Tomcat Setup Instructions</a:t>
            </a:r>
            <a:endParaRPr lang="en-US" dirty="0"/>
          </a:p>
        </p:txBody>
      </p:sp>
      <p:sp>
        <p:nvSpPr>
          <p:cNvPr id="3" name="Subtitle 2"/>
          <p:cNvSpPr>
            <a:spLocks noGrp="1"/>
          </p:cNvSpPr>
          <p:nvPr>
            <p:ph type="subTitle" idx="1"/>
          </p:nvPr>
        </p:nvSpPr>
        <p:spPr>
          <a:xfrm>
            <a:off x="1671638" y="3271839"/>
            <a:ext cx="12319000" cy="2242132"/>
          </a:xfrm>
        </p:spPr>
        <p:txBody>
          <a:bodyPr/>
          <a:lstStyle/>
          <a:p>
            <a:r>
              <a:rPr lang="en-US" dirty="0" smtClean="0"/>
              <a:t>The setup instructions have been created for you and can be found at the specified link. We are going to use these instructions throughout this workshop.</a:t>
            </a:r>
            <a:endParaRPr lang="en-US" dirty="0"/>
          </a:p>
        </p:txBody>
      </p:sp>
      <p:sp>
        <p:nvSpPr>
          <p:cNvPr id="4" name="Content Placeholder 3"/>
          <p:cNvSpPr>
            <a:spLocks noGrp="1"/>
          </p:cNvSpPr>
          <p:nvPr>
            <p:ph sz="quarter" idx="13"/>
          </p:nvPr>
        </p:nvSpPr>
        <p:spPr>
          <a:xfrm>
            <a:off x="3164729" y="7164200"/>
            <a:ext cx="9926542" cy="524133"/>
          </a:xfrm>
        </p:spPr>
        <p:txBody>
          <a:bodyPr/>
          <a:lstStyle/>
          <a:p>
            <a:r>
              <a:rPr lang="en-US" sz="3600" dirty="0" err="1" smtClean="0">
                <a:hlinkClick r:id="rId3"/>
              </a:rPr>
              <a:t>learn.chef.io</a:t>
            </a:r>
            <a:r>
              <a:rPr lang="en-US" sz="3600" dirty="0" smtClean="0">
                <a:hlinkClick r:id="rId3"/>
              </a:rPr>
              <a:t>/skills/joy-of-automating-episode-1</a:t>
            </a:r>
            <a:endParaRPr lang="en-US" sz="3600" dirty="0"/>
          </a:p>
        </p:txBody>
      </p:sp>
      <p:sp>
        <p:nvSpPr>
          <p:cNvPr id="5" name="Content Placeholder 3"/>
          <p:cNvSpPr txBox="1">
            <a:spLocks/>
          </p:cNvSpPr>
          <p:nvPr/>
        </p:nvSpPr>
        <p:spPr>
          <a:xfrm>
            <a:off x="3317129" y="5163082"/>
            <a:ext cx="9926542" cy="1875620"/>
          </a:xfrm>
          <a:prstGeom prst="rect">
            <a:avLst/>
          </a:prstGeom>
        </p:spPr>
        <p:txBody>
          <a:bodyPr anchor="ctr"/>
          <a:lstStyle>
            <a:lvl1pPr marL="0" indent="0" algn="ctr" defTabSz="1217613" rtl="0" eaLnBrk="1" fontAlgn="base" hangingPunct="1">
              <a:spcBef>
                <a:spcPts val="800"/>
              </a:spcBef>
              <a:spcAft>
                <a:spcPct val="0"/>
              </a:spcAft>
              <a:buSzPct val="90000"/>
              <a:buFont typeface="Arial" charset="0"/>
              <a:buNone/>
              <a:defRPr sz="24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hlinkClick r:id="rId4"/>
              </a:rPr>
              <a:t>https://</a:t>
            </a:r>
            <a:r>
              <a:rPr lang="en-US" sz="3600" dirty="0" smtClean="0">
                <a:hlinkClick r:id="rId4"/>
              </a:rPr>
              <a:t>goo.gl/</a:t>
            </a:r>
            <a:r>
              <a:rPr lang="en-US" sz="3600" dirty="0" err="1" smtClean="0">
                <a:hlinkClick r:id="rId4"/>
              </a:rPr>
              <a:t>srvJtu</a:t>
            </a:r>
            <a:endParaRPr lang="en-US" sz="3600" dirty="0" smtClean="0"/>
          </a:p>
        </p:txBody>
      </p:sp>
    </p:spTree>
    <p:extLst>
      <p:ext uri="{BB962C8B-B14F-4D97-AF65-F5344CB8AC3E}">
        <p14:creationId xmlns:p14="http://schemas.microsoft.com/office/powerpoint/2010/main" val="214592188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10415125"/>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a:t>
            </a:r>
            <a:r>
              <a:rPr lang="en-US" dirty="0" err="1"/>
              <a:t>groupadd</a:t>
            </a:r>
            <a:r>
              <a:rPr lang="en-US" dirty="0"/>
              <a:t> chef</a:t>
            </a:r>
          </a:p>
          <a:p>
            <a:r>
              <a:rPr lang="en-US" dirty="0"/>
              <a:t>$ </a:t>
            </a:r>
            <a:r>
              <a:rPr lang="en-US" dirty="0" err="1"/>
              <a:t>sudo</a:t>
            </a:r>
            <a:r>
              <a:rPr lang="en-US" dirty="0"/>
              <a:t> </a:t>
            </a:r>
            <a:r>
              <a:rPr lang="en-US" dirty="0" err="1"/>
              <a:t>useradd</a:t>
            </a:r>
            <a:r>
              <a:rPr lang="en-US" dirty="0"/>
              <a:t> -g chef chef</a:t>
            </a:r>
          </a:p>
        </p:txBody>
      </p:sp>
      <p:sp>
        <p:nvSpPr>
          <p:cNvPr id="4" name="Content Placeholder 3"/>
          <p:cNvSpPr>
            <a:spLocks noGrp="1"/>
          </p:cNvSpPr>
          <p:nvPr>
            <p:ph sz="quarter" idx="12"/>
          </p:nvPr>
        </p:nvSpPr>
        <p:spPr/>
        <p:txBody>
          <a:bodyPr/>
          <a:lstStyle/>
          <a:p>
            <a:r>
              <a:rPr lang="en-US" dirty="0" smtClean="0"/>
              <a:t>This creates the user that will run the Tomcat process.</a:t>
            </a:r>
            <a:endParaRPr lang="en-US" dirty="0"/>
          </a:p>
        </p:txBody>
      </p:sp>
    </p:spTree>
    <p:extLst>
      <p:ext uri="{BB962C8B-B14F-4D97-AF65-F5344CB8AC3E}">
        <p14:creationId xmlns:p14="http://schemas.microsoft.com/office/powerpoint/2010/main" val="2460376284"/>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77089025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chef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chef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312550301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20014339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386264021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If we wanted to do this with Chef, where do we start?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204719837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Linux engineer since the lower Devonian</a:t>
            </a:r>
          </a:p>
          <a:p>
            <a:r>
              <a:rPr lang="en-US" sz="2800" dirty="0" smtClean="0"/>
              <a:t>Recovering geologist</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Morgan Drake, Chef Solutions Architect</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759" y="1252008"/>
            <a:ext cx="4359265" cy="5802633"/>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cookbooks/tomcat/</a:t>
            </a:r>
          </a:p>
          <a:p>
            <a:r>
              <a:rPr lang="en-US" b="1" dirty="0"/>
              <a:t>├── </a:t>
            </a:r>
            <a:r>
              <a:rPr lang="en-US" b="1" dirty="0" err="1"/>
              <a:t>Berksfile</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a:t>
            </a:r>
            <a:r>
              <a:rPr lang="en-US" b="1" dirty="0" err="1"/>
              <a:t>README.md</a:t>
            </a:r>
            <a:endParaRPr lang="en-US" b="1" dirty="0"/>
          </a:p>
          <a:p>
            <a:r>
              <a:rPr lang="en-US" b="1" dirty="0"/>
              <a:t>├── recipes</a:t>
            </a:r>
          </a:p>
          <a:p>
            <a:r>
              <a:rPr lang="en-US" b="1" dirty="0"/>
              <a:t>│   └── </a:t>
            </a:r>
            <a:r>
              <a:rPr lang="en-US" b="1" dirty="0" err="1"/>
              <a:t>default.rb</a:t>
            </a:r>
            <a:endParaRPr lang="en-US" b="1" dirty="0"/>
          </a:p>
          <a:p>
            <a:r>
              <a:rPr lang="en-US" b="1" dirty="0"/>
              <a:t>├── </a:t>
            </a:r>
            <a:r>
              <a:rPr lang="en-US" b="1" dirty="0" smtClean="0"/>
              <a:t>spec</a:t>
            </a:r>
          </a:p>
          <a:p>
            <a:r>
              <a:rPr lang="nb-NO" b="1" dirty="0"/>
              <a:t>│   ├── </a:t>
            </a:r>
            <a:r>
              <a:rPr lang="nb-NO" b="1" dirty="0" err="1"/>
              <a:t>spec_helper.rb</a:t>
            </a:r>
            <a:endParaRPr lang="nb-NO" b="1" dirty="0"/>
          </a:p>
          <a:p>
            <a:r>
              <a:rPr lang="nb-NO" b="1" dirty="0"/>
              <a:t>10 </a:t>
            </a:r>
            <a:r>
              <a:rPr lang="nb-NO" b="1" dirty="0" err="1"/>
              <a:t>directories</a:t>
            </a:r>
            <a:r>
              <a:rPr lang="nb-NO" b="1" dirty="0"/>
              <a:t>, 9 files</a:t>
            </a:r>
            <a:endParaRPr lang="en-US" b="1" dirty="0"/>
          </a:p>
        </p:txBody>
      </p:sp>
      <p:sp>
        <p:nvSpPr>
          <p:cNvPr id="3" name="Text Placeholder 2"/>
          <p:cNvSpPr>
            <a:spLocks noGrp="1"/>
          </p:cNvSpPr>
          <p:nvPr>
            <p:ph type="body" sz="quarter" idx="11"/>
          </p:nvPr>
        </p:nvSpPr>
        <p:spPr/>
        <p:txBody>
          <a:bodyPr/>
          <a:lstStyle/>
          <a:p>
            <a:r>
              <a:rPr lang="en-US" dirty="0" smtClean="0"/>
              <a:t>&gt; tree cookbooks/tomcat</a:t>
            </a:r>
            <a:endParaRPr lang="en-US" dirty="0"/>
          </a:p>
        </p:txBody>
      </p:sp>
      <p:sp>
        <p:nvSpPr>
          <p:cNvPr id="7" name="Content Placeholder 6"/>
          <p:cNvSpPr>
            <a:spLocks noGrp="1"/>
          </p:cNvSpPr>
          <p:nvPr>
            <p:ph sz="quarter" idx="12"/>
          </p:nvPr>
        </p:nvSpPr>
        <p:spPr>
          <a:xfrm>
            <a:off x="1127883" y="7121712"/>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tomcat Directory</a:t>
            </a:r>
            <a:endParaRPr lang="en-US" dirty="0"/>
          </a:p>
        </p:txBody>
      </p:sp>
    </p:spTree>
    <p:extLst>
      <p:ext uri="{BB962C8B-B14F-4D97-AF65-F5344CB8AC3E}">
        <p14:creationId xmlns:p14="http://schemas.microsoft.com/office/powerpoint/2010/main" val="37301275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1084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35042" y="6299200"/>
            <a:ext cx="13139758" cy="575733"/>
          </a:xfrm>
          <a:prstGeom prst="rect">
            <a:avLst/>
          </a:prstGeom>
          <a:solidFill>
            <a:schemeClr val="accent5">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 Placeholder 8"/>
          <p:cNvSpPr>
            <a:spLocks noGrp="1"/>
          </p:cNvSpPr>
          <p:nvPr>
            <p:ph type="body" sz="quarter" idx="13"/>
          </p:nvPr>
        </p:nvSpPr>
        <p:spPr>
          <a:xfrm>
            <a:off x="1135042" y="3166533"/>
            <a:ext cx="14172691" cy="524934"/>
          </a:xfrm>
          <a:solidFill>
            <a:srgbClr val="BDE2E0"/>
          </a:solidFill>
        </p:spPr>
        <p:txBody>
          <a:bodyPr/>
          <a:lstStyle/>
          <a:p>
            <a:endParaRPr lang="en-US" dirty="0"/>
          </a:p>
        </p:txBody>
      </p:sp>
      <p:sp>
        <p:nvSpPr>
          <p:cNvPr id="2" name="Title 1"/>
          <p:cNvSpPr>
            <a:spLocks noGrp="1"/>
          </p:cNvSpPr>
          <p:nvPr>
            <p:ph type="title"/>
          </p:nvPr>
        </p:nvSpPr>
        <p:spPr/>
        <p:txBody>
          <a:bodyPr>
            <a:normAutofit/>
          </a:bodyPr>
          <a:lstStyle/>
          <a:p>
            <a:r>
              <a:rPr lang="en-US" dirty="0" smtClean="0"/>
              <a:t>Edit .</a:t>
            </a:r>
            <a:r>
              <a:rPr lang="en-US" dirty="0" err="1" smtClean="0"/>
              <a:t>kitchen.yml</a:t>
            </a:r>
            <a:endParaRPr lang="en-US" dirty="0"/>
          </a:p>
        </p:txBody>
      </p:sp>
      <p:sp>
        <p:nvSpPr>
          <p:cNvPr id="7" name="Content Placeholder 6"/>
          <p:cNvSpPr>
            <a:spLocks noGrp="1"/>
          </p:cNvSpPr>
          <p:nvPr>
            <p:ph sz="quarter" idx="10"/>
          </p:nvPr>
        </p:nvSpPr>
        <p:spPr/>
        <p:txBody>
          <a:bodyPr/>
          <a:lstStyle/>
          <a:p>
            <a:r>
              <a:rPr lang="en-US" dirty="0" smtClean="0"/>
              <a:t>---</a:t>
            </a:r>
          </a:p>
          <a:p>
            <a:r>
              <a:rPr lang="en-US" dirty="0" smtClean="0"/>
              <a:t>driver:</a:t>
            </a:r>
          </a:p>
          <a:p>
            <a:r>
              <a:rPr lang="en-US" dirty="0"/>
              <a:t> </a:t>
            </a:r>
            <a:r>
              <a:rPr lang="en-US" dirty="0" smtClean="0"/>
              <a:t> name: </a:t>
            </a:r>
            <a:r>
              <a:rPr lang="en-US" dirty="0" err="1" smtClean="0"/>
              <a:t>docker</a:t>
            </a:r>
            <a:endParaRPr lang="en-US" dirty="0"/>
          </a:p>
          <a:p>
            <a:r>
              <a:rPr lang="en-US" dirty="0" err="1"/>
              <a:t>p</a:t>
            </a:r>
            <a:r>
              <a:rPr lang="en-US" dirty="0" err="1" smtClean="0"/>
              <a:t>rovisioner</a:t>
            </a:r>
            <a:r>
              <a:rPr lang="en-US" dirty="0" smtClean="0"/>
              <a:t>:</a:t>
            </a:r>
          </a:p>
          <a:p>
            <a:r>
              <a:rPr lang="en-US" dirty="0"/>
              <a:t> </a:t>
            </a:r>
            <a:r>
              <a:rPr lang="en-US" dirty="0" smtClean="0"/>
              <a:t> name: </a:t>
            </a:r>
            <a:r>
              <a:rPr lang="en-US" dirty="0" err="1" smtClean="0"/>
              <a:t>chef_zero</a:t>
            </a:r>
            <a:endParaRPr lang="en-US" dirty="0" smtClean="0"/>
          </a:p>
          <a:p>
            <a:r>
              <a:rPr lang="en-US" dirty="0" smtClean="0"/>
              <a:t>verifier:</a:t>
            </a:r>
          </a:p>
          <a:p>
            <a:r>
              <a:rPr lang="en-US" dirty="0"/>
              <a:t>  </a:t>
            </a:r>
            <a:r>
              <a:rPr lang="en-US" dirty="0" smtClean="0"/>
              <a:t>name: </a:t>
            </a:r>
            <a:r>
              <a:rPr lang="en-US" dirty="0" err="1" smtClean="0"/>
              <a:t>inspec</a:t>
            </a:r>
            <a:endParaRPr lang="en-US" dirty="0"/>
          </a:p>
          <a:p>
            <a:r>
              <a:rPr lang="en-US" dirty="0" smtClean="0"/>
              <a:t>platforms:</a:t>
            </a:r>
          </a:p>
          <a:p>
            <a:r>
              <a:rPr lang="en-US" dirty="0"/>
              <a:t>  </a:t>
            </a:r>
            <a:r>
              <a:rPr lang="en-US" dirty="0" smtClean="0"/>
              <a:t>- name: centos-6.7</a:t>
            </a:r>
            <a:endParaRPr lang="en-US" dirty="0"/>
          </a:p>
          <a:p>
            <a:r>
              <a:rPr lang="en-US" dirty="0" smtClean="0"/>
              <a:t>. . .</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a:t>
            </a:r>
            <a:r>
              <a:rPr lang="en-US" dirty="0" err="1" smtClean="0"/>
              <a:t>kitchen.yml</a:t>
            </a:r>
            <a:endParaRPr lang="en-US" dirty="0"/>
          </a:p>
        </p:txBody>
      </p:sp>
    </p:spTree>
    <p:extLst>
      <p:ext uri="{BB962C8B-B14F-4D97-AF65-F5344CB8AC3E}">
        <p14:creationId xmlns:p14="http://schemas.microsoft.com/office/powerpoint/2010/main" val="68818702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121104" y="3224494"/>
            <a:ext cx="14423693" cy="4671949"/>
          </a:xfrm>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endParaRPr lang="en-US" sz="2400" b="1" dirty="0"/>
          </a:p>
        </p:txBody>
      </p:sp>
      <p:sp>
        <p:nvSpPr>
          <p:cNvPr id="3" name="Text Placeholder 2"/>
          <p:cNvSpPr>
            <a:spLocks noGrp="1"/>
          </p:cNvSpPr>
          <p:nvPr>
            <p:ph type="body" sz="quarter" idx="11"/>
          </p:nvPr>
        </p:nvSpPr>
        <p:spPr>
          <a:xfrm>
            <a:off x="1129633" y="2335258"/>
            <a:ext cx="14422528" cy="729785"/>
          </a:xfrm>
        </p:spPr>
        <p:txBody>
          <a:bodyPr/>
          <a:lstStyle/>
          <a:p>
            <a:r>
              <a:rPr lang="en-US" dirty="0" smtClean="0"/>
              <a:t>&gt; kitchen list</a:t>
            </a:r>
            <a:endParaRPr lang="en-US" dirty="0"/>
          </a:p>
        </p:txBody>
      </p:sp>
      <p:sp>
        <p:nvSpPr>
          <p:cNvPr id="7" name="Content Placeholder 6"/>
          <p:cNvSpPr>
            <a:spLocks noGrp="1"/>
          </p:cNvSpPr>
          <p:nvPr>
            <p:ph sz="quarter" idx="12"/>
          </p:nvPr>
        </p:nvSpPr>
        <p:spPr>
          <a:xfrm flipV="1">
            <a:off x="1127883" y="7850723"/>
            <a:ext cx="14420850" cy="45719"/>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Verify </a:t>
            </a:r>
            <a:r>
              <a:rPr lang="en-US" dirty="0" err="1" smtClean="0"/>
              <a:t>Testkitchen</a:t>
            </a:r>
            <a:r>
              <a:rPr lang="en-US" dirty="0" smtClean="0"/>
              <a:t/>
            </a:r>
            <a:br>
              <a:rPr lang="en-US" dirty="0" smtClean="0"/>
            </a:br>
            <a:r>
              <a:rPr lang="en-US" dirty="0"/>
              <a:t/>
            </a:r>
            <a:br>
              <a:rPr lang="en-US" dirty="0"/>
            </a:br>
            <a:endParaRPr lang="en-US" dirty="0"/>
          </a:p>
        </p:txBody>
      </p:sp>
      <p:sp>
        <p:nvSpPr>
          <p:cNvPr id="8" name="Text Placeholder 2"/>
          <p:cNvSpPr txBox="1">
            <a:spLocks/>
          </p:cNvSpPr>
          <p:nvPr/>
        </p:nvSpPr>
        <p:spPr bwMode="white">
          <a:xfrm>
            <a:off x="1121104" y="1439433"/>
            <a:ext cx="14422528" cy="729785"/>
          </a:xfrm>
          <a:prstGeom prst="rect">
            <a:avLst/>
          </a:prstGeom>
          <a:solidFill>
            <a:schemeClr val="tx2"/>
          </a:solidFill>
        </p:spPr>
        <p:txBody>
          <a:bodyPr vert="horz" wrap="square" lIns="91440" tIns="0" rIns="0" bIns="0" rtlCol="0" anchor="ctr" anchorCtr="0">
            <a:noAutofit/>
          </a:bodyPr>
          <a:lstStyle>
            <a:lvl1pPr marL="0" indent="0" algn="l" defTabSz="1217613" rtl="0" eaLnBrk="1" fontAlgn="base" hangingPunct="1">
              <a:lnSpc>
                <a:spcPct val="100000"/>
              </a:lnSpc>
              <a:spcBef>
                <a:spcPts val="800"/>
              </a:spcBef>
              <a:spcAft>
                <a:spcPct val="0"/>
              </a:spcAft>
              <a:buSzPct val="90000"/>
              <a:buFont typeface="Arial" charset="0"/>
              <a:buNone/>
              <a:defRPr sz="2800" b="1" kern="1200">
                <a:solidFill>
                  <a:schemeClr val="bg1"/>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&gt; cd cookbooks/tomcat</a:t>
            </a:r>
            <a:endParaRPr lang="en-US" dirty="0"/>
          </a:p>
        </p:txBody>
      </p:sp>
    </p:spTree>
    <p:extLst>
      <p:ext uri="{BB962C8B-B14F-4D97-AF65-F5344CB8AC3E}">
        <p14:creationId xmlns:p14="http://schemas.microsoft.com/office/powerpoint/2010/main" val="1292906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Driven Development</a:t>
            </a:r>
            <a:endParaRPr lang="en-US" dirty="0"/>
          </a:p>
        </p:txBody>
      </p:sp>
      <p:sp>
        <p:nvSpPr>
          <p:cNvPr id="3" name="Content Placeholder 2"/>
          <p:cNvSpPr>
            <a:spLocks noGrp="1"/>
          </p:cNvSpPr>
          <p:nvPr>
            <p:ph sz="quarter" idx="11"/>
          </p:nvPr>
        </p:nvSpPr>
        <p:spPr/>
        <p:txBody>
          <a:bodyPr/>
          <a:lstStyle/>
          <a:p>
            <a:r>
              <a:rPr lang="en-US" dirty="0" smtClean="0"/>
              <a:t>Before we write any Chef code, let’s write a test to define success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test for Tomcat</a:t>
            </a:r>
            <a:endParaRPr lang="en-US" dirty="0"/>
          </a:p>
          <a:p>
            <a:pPr marL="342900" indent="-342900">
              <a:buFont typeface="Wingdings" charset="2"/>
              <a:buChar char="q"/>
            </a:pPr>
            <a:r>
              <a:rPr lang="en-US" dirty="0" smtClean="0"/>
              <a:t>Show the test fail with </a:t>
            </a:r>
            <a:r>
              <a:rPr lang="en-US" dirty="0" err="1" smtClean="0"/>
              <a:t>TestKitchen</a:t>
            </a:r>
            <a:endParaRPr lang="en-US" dirty="0" smtClean="0"/>
          </a:p>
        </p:txBody>
      </p:sp>
    </p:spTree>
    <p:extLst>
      <p:ext uri="{BB962C8B-B14F-4D97-AF65-F5344CB8AC3E}">
        <p14:creationId xmlns:p14="http://schemas.microsoft.com/office/powerpoint/2010/main" val="861927979"/>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160290730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48374886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~/cookbooks/tomcat/test/recipes/</a:t>
            </a:r>
            <a:r>
              <a:rPr lang="en-US" dirty="0" err="1" smtClean="0"/>
              <a:t>default_test.rb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Let’s write a test</a:t>
            </a:r>
            <a:endParaRPr lang="en-US" dirty="0"/>
          </a:p>
        </p:txBody>
      </p:sp>
    </p:spTree>
    <p:extLst>
      <p:ext uri="{BB962C8B-B14F-4D97-AF65-F5344CB8AC3E}">
        <p14:creationId xmlns:p14="http://schemas.microsoft.com/office/powerpoint/2010/main" val="97880490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test for tomcat</a:t>
            </a:r>
            <a:endParaRPr lang="en-US" dirty="0"/>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  </a:t>
            </a:r>
            <a:endParaRPr lang="en-US" dirty="0" smtClean="0"/>
          </a:p>
          <a:p>
            <a:r>
              <a:rPr lang="en-US" dirty="0" smtClean="0"/>
              <a:t>describe </a:t>
            </a:r>
            <a:r>
              <a:rPr lang="en-US" dirty="0"/>
              <a:t>user('root') </a:t>
            </a:r>
            <a:r>
              <a:rPr lang="en-US" dirty="0" smtClean="0"/>
              <a:t>do</a:t>
            </a:r>
          </a:p>
          <a:p>
            <a:r>
              <a:rPr lang="en-US" dirty="0" smtClean="0"/>
              <a:t>    </a:t>
            </a:r>
            <a:r>
              <a:rPr lang="en-US" dirty="0"/>
              <a:t>it { should exist </a:t>
            </a:r>
            <a:r>
              <a:rPr lang="en-US" dirty="0" smtClean="0"/>
              <a:t>}</a:t>
            </a:r>
          </a:p>
          <a:p>
            <a:r>
              <a:rPr lang="en-US" dirty="0" smtClean="0"/>
              <a:t>    skip </a:t>
            </a:r>
            <a:r>
              <a:rPr lang="en-US" dirty="0"/>
              <a:t>'This is an example test, replace with your own test</a:t>
            </a:r>
            <a:r>
              <a:rPr lang="en-US" dirty="0" smtClean="0"/>
              <a:t>.’</a:t>
            </a:r>
          </a:p>
          <a:p>
            <a:r>
              <a:rPr lang="en-US" dirty="0" smtClean="0"/>
              <a:t>      end</a:t>
            </a:r>
          </a:p>
          <a:p>
            <a:r>
              <a:rPr lang="en-US" dirty="0" smtClean="0"/>
              <a:t>end</a:t>
            </a:r>
          </a:p>
          <a:p>
            <a:endParaRPr lang="en-US" dirty="0" smtClean="0"/>
          </a:p>
          <a:p>
            <a:r>
              <a:rPr lang="en-US" dirty="0" smtClean="0"/>
              <a:t>describe port(8080) do</a:t>
            </a:r>
          </a:p>
          <a:p>
            <a:r>
              <a:rPr lang="en-US" dirty="0" smtClean="0"/>
              <a:t>  </a:t>
            </a:r>
            <a:r>
              <a:rPr lang="en-US" dirty="0"/>
              <a:t>it { </a:t>
            </a:r>
            <a:r>
              <a:rPr lang="en-US" dirty="0" smtClean="0"/>
              <a:t>should </a:t>
            </a:r>
            <a:r>
              <a:rPr lang="en-US" dirty="0" err="1"/>
              <a:t>be_listening</a:t>
            </a:r>
            <a:r>
              <a:rPr lang="en-US" dirty="0"/>
              <a:t> </a:t>
            </a:r>
            <a:r>
              <a:rPr lang="en-US" dirty="0" smtClean="0"/>
              <a: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~/cookbooks/tomcat/test/recipes/</a:t>
            </a:r>
            <a:r>
              <a:rPr lang="en-US" dirty="0" err="1" smtClean="0"/>
              <a:t>default_test.rb</a:t>
            </a:r>
            <a:endParaRPr lang="en-US" dirty="0"/>
          </a:p>
        </p:txBody>
      </p:sp>
      <p:sp>
        <p:nvSpPr>
          <p:cNvPr id="6" name="Text Placeholder 5"/>
          <p:cNvSpPr>
            <a:spLocks noGrp="1"/>
          </p:cNvSpPr>
          <p:nvPr>
            <p:ph type="body" sz="quarter" idx="13"/>
          </p:nvPr>
        </p:nvSpPr>
        <p:spPr>
          <a:xfrm>
            <a:off x="1135042" y="5672667"/>
            <a:ext cx="14404273" cy="1778000"/>
          </a:xfrm>
        </p:spPr>
        <p:txBody>
          <a:bodyPr/>
          <a:lstStyle/>
          <a:p>
            <a:endParaRPr lang="en-US" dirty="0"/>
          </a:p>
        </p:txBody>
      </p:sp>
    </p:spTree>
    <p:extLst>
      <p:ext uri="{BB962C8B-B14F-4D97-AF65-F5344CB8AC3E}">
        <p14:creationId xmlns:p14="http://schemas.microsoft.com/office/powerpoint/2010/main" val="883599282"/>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skipped✖  Port 8080 should be listening (expected `Port 8080.listening?` to return true, got false</a:t>
            </a:r>
            <a:r>
              <a:rPr lang="en-US" sz="2400" dirty="0" smtClean="0"/>
              <a:t>)</a:t>
            </a:r>
          </a:p>
          <a:p>
            <a:r>
              <a:rPr lang="en-US" sz="2400" dirty="0" smtClean="0"/>
              <a:t>Summary</a:t>
            </a:r>
            <a:r>
              <a:rPr lang="en-US" sz="2400" dirty="0"/>
              <a:t>: 1 successful, 1 failures, 1 skipped</a:t>
            </a:r>
            <a:endParaRPr lang="en-US" sz="2400" dirty="0" smtClean="0"/>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8037135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91452822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 do</a:t>
            </a:r>
          </a:p>
          <a:p>
            <a:r>
              <a:rPr lang="en-US" dirty="0"/>
              <a:t> </a:t>
            </a:r>
            <a:r>
              <a:rPr lang="en-US" dirty="0" smtClean="0"/>
              <a:t> action :install</a:t>
            </a:r>
          </a:p>
          <a:p>
            <a:r>
              <a:rPr lang="en-US" sz="2400" dirty="0" smtClean="0"/>
              <a:t>end</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70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75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'java-1.7.0-openjdk-devel' </a:t>
            </a:r>
            <a:r>
              <a:rPr lang="en-US" dirty="0" smtClean="0"/>
              <a:t>do</a:t>
            </a:r>
          </a:p>
          <a:p>
            <a:r>
              <a:rPr lang="en-US" dirty="0"/>
              <a:t> </a:t>
            </a:r>
            <a:r>
              <a:rPr lang="en-US" dirty="0" smtClean="0"/>
              <a:t> action :install</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333"/>
            <a:ext cx="14404273" cy="1710266"/>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~/cookbooks/tomcat</a:t>
            </a:r>
            <a:endParaRPr lang="en-US" dirty="0"/>
          </a:p>
        </p:txBody>
      </p:sp>
      <p:sp>
        <p:nvSpPr>
          <p:cNvPr id="5" name="Title 4"/>
          <p:cNvSpPr>
            <a:spLocks noGrp="1"/>
          </p:cNvSpPr>
          <p:nvPr>
            <p:ph type="title"/>
          </p:nvPr>
        </p:nvSpPr>
        <p:spPr/>
        <p:txBody>
          <a:bodyPr/>
          <a:lstStyle/>
          <a:p>
            <a:r>
              <a:rPr lang="en-US" dirty="0" smtClean="0"/>
              <a:t>Return to cookbook</a:t>
            </a:r>
            <a:endParaRPr lang="en-US" dirty="0"/>
          </a:p>
        </p:txBody>
      </p:sp>
    </p:spTree>
    <p:extLst>
      <p:ext uri="{BB962C8B-B14F-4D97-AF65-F5344CB8AC3E}">
        <p14:creationId xmlns:p14="http://schemas.microsoft.com/office/powerpoint/2010/main" val="86821724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93737229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Converged</a:t>
            </a:r>
          </a:p>
        </p:txBody>
      </p:sp>
      <p:sp>
        <p:nvSpPr>
          <p:cNvPr id="3" name="Text Placeholder 2"/>
          <p:cNvSpPr>
            <a:spLocks noGrp="1"/>
          </p:cNvSpPr>
          <p:nvPr>
            <p:ph type="body" sz="quarter" idx="11"/>
          </p:nvPr>
        </p:nvSpPr>
        <p:spPr/>
        <p:txBody>
          <a:bodyPr/>
          <a:lstStyle/>
          <a:p>
            <a:r>
              <a:rPr lang="en-US" dirty="0" smtClean="0"/>
              <a:t>&gt; kitchen list</a:t>
            </a:r>
            <a:endParaRPr lang="en-US" dirty="0"/>
          </a:p>
        </p:txBody>
      </p:sp>
      <p:sp>
        <p:nvSpPr>
          <p:cNvPr id="5" name="Title 4"/>
          <p:cNvSpPr>
            <a:spLocks noGrp="1"/>
          </p:cNvSpPr>
          <p:nvPr>
            <p:ph type="title"/>
          </p:nvPr>
        </p:nvSpPr>
        <p:spPr/>
        <p:txBody>
          <a:bodyPr/>
          <a:lstStyle/>
          <a:p>
            <a:r>
              <a:rPr lang="en-US" dirty="0" smtClean="0"/>
              <a:t>Verify </a:t>
            </a:r>
            <a:r>
              <a:rPr lang="en-US" dirty="0" err="1" smtClean="0"/>
              <a:t>TestKitchen</a:t>
            </a:r>
            <a:r>
              <a:rPr lang="en-US" dirty="0" smtClean="0"/>
              <a:t> status</a:t>
            </a:r>
            <a:endParaRPr lang="en-US" dirty="0"/>
          </a:p>
        </p:txBody>
      </p:sp>
    </p:spTree>
    <p:extLst>
      <p:ext uri="{BB962C8B-B14F-4D97-AF65-F5344CB8AC3E}">
        <p14:creationId xmlns:p14="http://schemas.microsoft.com/office/powerpoint/2010/main" val="176377654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smtClean="0"/>
              <a:t>Create required </a:t>
            </a:r>
            <a:r>
              <a:rPr lang="en-US" dirty="0" smtClean="0"/>
              <a:t>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a:t>
            </a:r>
            <a:r>
              <a:rPr lang="en-US" dirty="0" smtClean="0"/>
              <a:t>chef</a:t>
            </a:r>
            <a:endParaRPr lang="en-US" dirty="0"/>
          </a:p>
          <a:p>
            <a:r>
              <a:rPr lang="en-US" dirty="0"/>
              <a:t>$ </a:t>
            </a:r>
            <a:r>
              <a:rPr lang="en-US" dirty="0" err="1"/>
              <a:t>sudo</a:t>
            </a:r>
            <a:r>
              <a:rPr lang="en-US" dirty="0"/>
              <a:t> </a:t>
            </a:r>
            <a:r>
              <a:rPr lang="en-US" dirty="0" err="1" smtClean="0"/>
              <a:t>useradd</a:t>
            </a:r>
            <a:r>
              <a:rPr lang="en-US" dirty="0" smtClean="0"/>
              <a:t> -g chef chef</a:t>
            </a:r>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1087813329"/>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chef</a:t>
            </a:r>
            <a:endParaRPr lang="en-US" dirty="0"/>
          </a:p>
        </p:txBody>
      </p:sp>
      <p:sp>
        <p:nvSpPr>
          <p:cNvPr id="3" name="Content Placeholder 2"/>
          <p:cNvSpPr>
            <a:spLocks noGrp="1"/>
          </p:cNvSpPr>
          <p:nvPr>
            <p:ph sz="quarter" idx="12"/>
          </p:nvPr>
        </p:nvSpPr>
        <p:spPr/>
        <p:txBody>
          <a:bodyPr/>
          <a:lstStyle/>
          <a:p>
            <a:r>
              <a:rPr lang="en-US" dirty="0" smtClean="0"/>
              <a:t>group 'chef' 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'java-1.7.0-openjdk-devel’ do</a:t>
            </a:r>
          </a:p>
          <a:p>
            <a:r>
              <a:rPr lang="en-US" dirty="0"/>
              <a:t> </a:t>
            </a:r>
            <a:r>
              <a:rPr lang="en-US" dirty="0" smtClean="0"/>
              <a:t> action :install</a:t>
            </a:r>
          </a:p>
          <a:p>
            <a:r>
              <a:rPr lang="en-US" dirty="0" smtClean="0"/>
              <a:t>end</a:t>
            </a:r>
            <a:endParaRPr lang="en-US" dirty="0"/>
          </a:p>
          <a:p>
            <a:endParaRPr lang="en-US" dirty="0"/>
          </a:p>
          <a:p>
            <a:r>
              <a:rPr lang="en-US" dirty="0"/>
              <a:t>group </a:t>
            </a:r>
            <a:r>
              <a:rPr lang="en-US" dirty="0" smtClean="0"/>
              <a:t>'tomcat' </a:t>
            </a:r>
            <a:r>
              <a:rPr lang="en-US" dirty="0"/>
              <a:t>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97866"/>
            <a:ext cx="14404273" cy="1896533"/>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a:t>
            </a:r>
            <a:r>
              <a:rPr lang="en-US" dirty="0" smtClean="0"/>
              <a:t>-g chef chef</a:t>
            </a:r>
            <a:endParaRPr lang="en-US" dirty="0"/>
          </a:p>
          <a:p>
            <a:endParaRPr lang="en-US" dirty="0"/>
          </a:p>
        </p:txBody>
      </p:sp>
      <p:sp>
        <p:nvSpPr>
          <p:cNvPr id="6" name="Content Placeholder 5"/>
          <p:cNvSpPr>
            <a:spLocks noGrp="1"/>
          </p:cNvSpPr>
          <p:nvPr>
            <p:ph sz="quarter" idx="12"/>
          </p:nvPr>
        </p:nvSpPr>
        <p:spPr/>
        <p:txBody>
          <a:bodyPr/>
          <a:lstStyle/>
          <a:p>
            <a:r>
              <a:rPr lang="en-US" dirty="0" smtClean="0"/>
              <a:t>user 'chef' do</a:t>
            </a:r>
          </a:p>
          <a:p>
            <a:r>
              <a:rPr lang="en-US" dirty="0" smtClean="0"/>
              <a:t>  group 'chef'</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group 'tomcat' do</a:t>
            </a:r>
          </a:p>
          <a:p>
            <a:r>
              <a:rPr lang="en-US" dirty="0"/>
              <a:t>  action :create</a:t>
            </a:r>
          </a:p>
          <a:p>
            <a:r>
              <a:rPr lang="en-US" dirty="0"/>
              <a:t>end</a:t>
            </a:r>
          </a:p>
          <a:p>
            <a:endParaRPr lang="en-US" dirty="0"/>
          </a:p>
          <a:p>
            <a:r>
              <a:rPr lang="en-US" dirty="0"/>
              <a:t>user </a:t>
            </a:r>
            <a:r>
              <a:rPr lang="en-US" dirty="0" smtClean="0"/>
              <a:t>'tomcat' </a:t>
            </a:r>
            <a:r>
              <a:rPr lang="en-US" dirty="0"/>
              <a:t>do</a:t>
            </a:r>
          </a:p>
          <a:p>
            <a:r>
              <a:rPr lang="en-US" dirty="0" smtClean="0"/>
              <a:t>  group </a:t>
            </a:r>
            <a:r>
              <a:rPr lang="en-US" dirty="0"/>
              <a:t>'tomcat'</a:t>
            </a:r>
            <a:endParaRPr lang="en-US" dirty="0" smtClean="0"/>
          </a:p>
          <a:p>
            <a:r>
              <a:rPr lang="en-US" dirty="0"/>
              <a:t> </a:t>
            </a:r>
            <a:r>
              <a:rPr lang="en-US" dirty="0" smtClean="0"/>
              <a:t> action :create</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41333"/>
            <a:ext cx="14404273" cy="221826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22251938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Converging </a:t>
            </a:r>
            <a:r>
              <a:rPr lang="en-US" dirty="0"/>
              <a:t>3 resources</a:t>
            </a:r>
          </a:p>
          <a:p>
            <a:r>
              <a:rPr lang="en-US" dirty="0"/>
              <a:t>Recipe: tomcat::default</a:t>
            </a:r>
          </a:p>
          <a:p>
            <a:r>
              <a:rPr lang="en-US" dirty="0"/>
              <a:t>  * </a:t>
            </a:r>
            <a:r>
              <a:rPr lang="en-US" dirty="0" err="1"/>
              <a:t>yum_package</a:t>
            </a:r>
            <a:r>
              <a:rPr lang="en-US" dirty="0"/>
              <a:t>[java-1.7.0-openjdk-devel] action install (up to date)</a:t>
            </a:r>
          </a:p>
          <a:p>
            <a:r>
              <a:rPr lang="en-US" dirty="0"/>
              <a:t>  * </a:t>
            </a:r>
            <a:r>
              <a:rPr lang="en-US" dirty="0" smtClean="0"/>
              <a:t>group[chef] </a:t>
            </a:r>
            <a:r>
              <a:rPr lang="en-US" dirty="0"/>
              <a:t>action create</a:t>
            </a:r>
          </a:p>
          <a:p>
            <a:r>
              <a:rPr lang="en-US" dirty="0"/>
              <a:t>    - create </a:t>
            </a:r>
            <a:r>
              <a:rPr lang="en-US" dirty="0" smtClean="0"/>
              <a:t>chef</a:t>
            </a:r>
            <a:endParaRPr lang="en-US" dirty="0"/>
          </a:p>
          <a:p>
            <a:r>
              <a:rPr lang="en-US" dirty="0"/>
              <a:t>  * </a:t>
            </a:r>
            <a:r>
              <a:rPr lang="en-US" dirty="0" smtClean="0"/>
              <a:t>user[chef] </a:t>
            </a:r>
            <a:r>
              <a:rPr lang="en-US" dirty="0"/>
              <a:t>action create</a:t>
            </a:r>
          </a:p>
          <a:p>
            <a:r>
              <a:rPr lang="en-US" dirty="0"/>
              <a:t>    - create user </a:t>
            </a:r>
            <a:r>
              <a:rPr lang="en-US" dirty="0" smtClean="0"/>
              <a:t>chef</a:t>
            </a:r>
            <a:endParaRPr lang="en-US" dirty="0"/>
          </a:p>
          <a:p>
            <a:endParaRPr lang="en-US" dirty="0"/>
          </a:p>
          <a:p>
            <a:r>
              <a:rPr lang="en-US" dirty="0"/>
              <a:t>Running handlers:</a:t>
            </a:r>
          </a:p>
          <a:p>
            <a:r>
              <a:rPr lang="en-US" dirty="0" smtClean="0"/>
              <a:t>Chef </a:t>
            </a:r>
            <a:r>
              <a:rPr lang="en-US" dirty="0"/>
              <a:t>Client finished, 2/3 resources updated in 09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331309"/>
            <a:ext cx="14420850" cy="2318873"/>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69091907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mirrors.gigenet.com</a:t>
            </a:r>
            <a:r>
              <a:rPr lang="en-US" dirty="0"/>
              <a:t>/apache/tomcat/tomcat-8/v8.0.43/bin/apache-tomcat-8.0.43.tar.gz</a:t>
            </a:r>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41138921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p>
          <a:p>
            <a:r>
              <a:rPr lang="en-US" dirty="0" smtClean="0"/>
              <a:t>  action :create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p>
          <a:p>
            <a:r>
              <a:rPr lang="en-US" dirty="0">
                <a:solidFill>
                  <a:schemeClr val="tx1"/>
                </a:solidFill>
              </a:rPr>
              <a:t> </a:t>
            </a:r>
            <a:r>
              <a:rPr lang="en-US" dirty="0" smtClean="0">
                <a:solidFill>
                  <a:schemeClr val="tx1"/>
                </a:solidFill>
              </a:rPr>
              <a:t> action :create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a:t>
            </a:r>
            <a:r>
              <a:rPr lang="en-US" dirty="0" smtClean="0"/>
              <a:t>'tomcat</a:t>
            </a:r>
            <a:r>
              <a:rPr lang="en-US" dirty="0"/>
              <a:t>' do</a:t>
            </a:r>
          </a:p>
          <a:p>
            <a:r>
              <a:rPr lang="en-US" dirty="0" smtClean="0"/>
              <a:t>  group </a:t>
            </a:r>
            <a:r>
              <a:rPr lang="en-US" dirty="0"/>
              <a:t>'tomcat'</a:t>
            </a:r>
          </a:p>
          <a:p>
            <a:r>
              <a:rPr lang="en-US" dirty="0" smtClean="0"/>
              <a:t>end</a:t>
            </a:r>
            <a:endParaRPr lang="en-US" dirty="0"/>
          </a:p>
          <a:p>
            <a:endParaRPr lang="en-US" dirty="0"/>
          </a:p>
          <a:p>
            <a:r>
              <a:rPr lang="en-US" dirty="0" err="1"/>
              <a:t>remote_file</a:t>
            </a:r>
            <a:r>
              <a:rPr lang="en-US" dirty="0"/>
              <a:t> '/</a:t>
            </a:r>
            <a:r>
              <a:rPr lang="en-US" dirty="0" err="1" smtClean="0"/>
              <a:t>tmp</a:t>
            </a:r>
            <a:r>
              <a:rPr lang="en-US" dirty="0" smtClean="0"/>
              <a:t>/apache-tomcat-8.0.45.tar.gz</a:t>
            </a:r>
            <a:r>
              <a:rPr lang="en-US" dirty="0"/>
              <a:t>' do</a:t>
            </a:r>
          </a:p>
          <a:p>
            <a:r>
              <a:rPr lang="en-US" dirty="0"/>
              <a:t>  source </a:t>
            </a:r>
            <a:r>
              <a:rPr lang="en-US" dirty="0" smtClean="0"/>
              <a:t>'http</a:t>
            </a:r>
            <a:r>
              <a:rPr lang="en-US" dirty="0"/>
              <a:t>://s3-us-west-2.amazonaws.com/chef-workshop-tomcat/apache-tomcat-8.0.45.tar.gz'</a:t>
            </a:r>
            <a:endParaRPr lang="en-US" dirty="0" smtClean="0"/>
          </a:p>
          <a:p>
            <a:r>
              <a:rPr lang="en-US" dirty="0"/>
              <a:t> </a:t>
            </a:r>
            <a:r>
              <a:rPr lang="en-US" dirty="0" smtClean="0"/>
              <a:t> action :create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64000"/>
            <a:ext cx="14404273" cy="2760130"/>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a:t>
            </a:r>
            <a:r>
              <a:rPr lang="en-US" smtClean="0"/>
              <a:t>chef@IPADDRESS</a:t>
            </a:r>
            <a:endParaRPr lang="en-US" dirty="0"/>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a:t>tmp</a:t>
            </a:r>
            <a:r>
              <a:rPr lang="en-US" dirty="0"/>
              <a:t>/apache-tomcat-8.0.44.tar.gz' do</a:t>
            </a:r>
          </a:p>
          <a:p>
            <a:r>
              <a:rPr lang="en-US" dirty="0"/>
              <a:t>  source 'http://</a:t>
            </a:r>
            <a:r>
              <a:rPr lang="en-US" dirty="0" smtClean="0"/>
              <a:t>s3-us-west-2.amazonaws.com/chef-workshop-tomcat/apache-tomcat-8.0.45.tar.gz</a:t>
            </a:r>
            <a:r>
              <a:rPr lang="en-US" dirty="0"/>
              <a:t>'</a:t>
            </a:r>
            <a:r>
              <a:rPr lang="en-US" dirty="0" smtClean="0"/>
              <a:t>  </a:t>
            </a:r>
          </a:p>
          <a:p>
            <a:r>
              <a:rPr lang="en-US" dirty="0"/>
              <a:t> </a:t>
            </a:r>
            <a:r>
              <a:rPr lang="en-US" dirty="0" smtClean="0"/>
              <a:t> action </a:t>
            </a:r>
            <a:r>
              <a:rPr lang="en-US" dirty="0"/>
              <a:t>:create</a:t>
            </a:r>
          </a:p>
          <a:p>
            <a:r>
              <a:rPr lang="en-US" dirty="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012267"/>
            <a:ext cx="14404273" cy="2336800"/>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a:xfrm>
            <a:off x="1121105" y="1888521"/>
            <a:ext cx="14418210" cy="5951611"/>
          </a:xfrm>
        </p:spPr>
        <p:txBody>
          <a:bodyPr/>
          <a:lstStyle/>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t>
            </a:r>
            <a:r>
              <a:rPr lang="en-US" dirty="0" smtClean="0"/>
              <a:t>apache-tomcat-8.0.45.tar.gz </a:t>
            </a:r>
            <a:r>
              <a:rPr lang="en-US" dirty="0"/>
              <a:t>-C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385733"/>
            <a:ext cx="14404273" cy="2726267"/>
          </a:xfrm>
        </p:spPr>
        <p:txBody>
          <a:bodyPr/>
          <a:lstStyle/>
          <a:p>
            <a:endParaRPr lang="en-US" dirty="0"/>
          </a:p>
        </p:txBody>
      </p:sp>
      <p:sp>
        <p:nvSpPr>
          <p:cNvPr id="5" name="TextBox 4"/>
          <p:cNvSpPr txBox="1"/>
          <p:nvPr/>
        </p:nvSpPr>
        <p:spPr bwMode="white">
          <a:xfrm>
            <a:off x="4978400" y="71120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767320"/>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808096022"/>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Converging </a:t>
            </a:r>
            <a:r>
              <a:rPr lang="en-US" dirty="0"/>
              <a:t>6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 (up to date)</a:t>
            </a:r>
          </a:p>
          <a:p>
            <a:r>
              <a:rPr lang="en-US" dirty="0"/>
              <a:t>  * user[tomcat] action create (up to date)</a:t>
            </a:r>
          </a:p>
          <a:p>
            <a:r>
              <a:rPr lang="en-US" dirty="0"/>
              <a:t>  * </a:t>
            </a:r>
            <a:r>
              <a:rPr lang="en-US" dirty="0" err="1"/>
              <a:t>remote_file</a:t>
            </a:r>
            <a:r>
              <a:rPr lang="en-US" dirty="0"/>
              <a:t>[/</a:t>
            </a:r>
            <a:r>
              <a:rPr lang="en-US" dirty="0" err="1"/>
              <a:t>tmp</a:t>
            </a:r>
            <a:r>
              <a:rPr lang="en-US" dirty="0"/>
              <a:t>/apache-tomcat-8.0.33.tar.gz] action create (up to date)</a:t>
            </a:r>
          </a:p>
          <a:p>
            <a:r>
              <a:rPr lang="en-US" dirty="0"/>
              <a:t>  * directory[/opt/tomcat] action create (up to date)</a:t>
            </a:r>
          </a:p>
          <a:p>
            <a:r>
              <a:rPr lang="en-US" dirty="0"/>
              <a:t>  * execute[</a:t>
            </a:r>
            <a:r>
              <a:rPr lang="en-US" dirty="0" err="1"/>
              <a:t>extract_tomcat</a:t>
            </a:r>
            <a:r>
              <a:rPr lang="en-US" dirty="0"/>
              <a:t>] action run</a:t>
            </a:r>
          </a:p>
          <a:p>
            <a:r>
              <a:rPr lang="en-US" dirty="0"/>
              <a:t>    - execute tar </a:t>
            </a:r>
            <a:r>
              <a:rPr lang="en-US" dirty="0" err="1"/>
              <a:t>xvf</a:t>
            </a:r>
            <a:r>
              <a:rPr lang="en-US" dirty="0"/>
              <a:t> apache-tomcat-8*</a:t>
            </a:r>
            <a:r>
              <a:rPr lang="en-US" dirty="0" err="1"/>
              <a:t>tar.gz</a:t>
            </a:r>
            <a:r>
              <a:rPr lang="en-US" dirty="0"/>
              <a:t> -C /opt/tomcat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5367267"/>
            <a:ext cx="14420850" cy="251938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95493539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tomcat /opt/tomcat/</a:t>
            </a:r>
            <a:r>
              <a:rPr lang="en-US" dirty="0" err="1" smtClean="0"/>
              <a:t>conf</a:t>
            </a:r>
            <a:r>
              <a:rPr lang="en-US" dirty="0" smtClean="0"/>
              <a:t>'</a:t>
            </a:r>
          </a:p>
          <a:p>
            <a:endParaRPr lang="en-US" dirty="0" smtClean="0"/>
          </a:p>
          <a:p>
            <a:r>
              <a:rPr lang="en-US" dirty="0" smtClean="0"/>
              <a:t>directory '/opt/tomcat/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execute '</a:t>
            </a:r>
            <a:r>
              <a:rPr lang="en-US" dirty="0" err="1"/>
              <a:t>extract_tomcat</a:t>
            </a:r>
            <a:r>
              <a:rPr lang="en-US" dirty="0"/>
              <a:t>' </a:t>
            </a:r>
            <a:r>
              <a:rPr lang="en-US" dirty="0" smtClean="0"/>
              <a:t>do</a:t>
            </a:r>
          </a:p>
          <a:p>
            <a:r>
              <a:rPr lang="en-US" dirty="0" smtClean="0"/>
              <a:t>  </a:t>
            </a:r>
            <a:r>
              <a:rPr lang="en-US" dirty="0"/>
              <a:t>command 'tar </a:t>
            </a:r>
            <a:r>
              <a:rPr lang="en-US" dirty="0" err="1"/>
              <a:t>xvf</a:t>
            </a:r>
            <a:r>
              <a:rPr lang="en-US" dirty="0"/>
              <a:t> apache-tomcat-8.0.45.tar.gz -C /opt/tomcat --</a:t>
            </a:r>
            <a:r>
              <a:rPr lang="en-US" dirty="0" smtClean="0"/>
              <a:t>strip-components=1'</a:t>
            </a:r>
          </a:p>
          <a:p>
            <a:r>
              <a:rPr lang="en-US" dirty="0" smtClean="0"/>
              <a:t>  </a:t>
            </a:r>
            <a:r>
              <a:rPr lang="en-US" dirty="0" err="1"/>
              <a:t>cwd</a:t>
            </a:r>
            <a:r>
              <a:rPr lang="en-US" dirty="0"/>
              <a:t> '/</a:t>
            </a:r>
            <a:r>
              <a:rPr lang="en-US" dirty="0" err="1" smtClean="0"/>
              <a:t>tmp</a:t>
            </a:r>
            <a:r>
              <a:rPr lang="en-US" dirty="0" smtClean="0"/>
              <a:t>'</a:t>
            </a:r>
          </a:p>
          <a:p>
            <a:r>
              <a:rPr lang="en-US" dirty="0" smtClean="0"/>
              <a:t>end</a:t>
            </a:r>
          </a:p>
          <a:p>
            <a:endParaRPr lang="en-US" dirty="0"/>
          </a:p>
          <a:p>
            <a:r>
              <a:rPr lang="en-US" dirty="0"/>
              <a:t>execute '</a:t>
            </a:r>
            <a:r>
              <a:rPr lang="en-US" dirty="0" err="1"/>
              <a:t>chgrp</a:t>
            </a:r>
            <a:r>
              <a:rPr lang="en-US" dirty="0"/>
              <a:t> -R </a:t>
            </a:r>
            <a:r>
              <a:rPr lang="en-US" dirty="0" smtClean="0"/>
              <a:t>tomcat /opt/tomcat/</a:t>
            </a:r>
            <a:r>
              <a:rPr lang="en-US" dirty="0" err="1" smtClean="0"/>
              <a:t>conf</a:t>
            </a:r>
            <a:r>
              <a:rPr lang="en-US" dirty="0"/>
              <a:t>'</a:t>
            </a:r>
          </a:p>
          <a:p>
            <a:endParaRPr lang="en-US" dirty="0"/>
          </a:p>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622798"/>
            <a:ext cx="14404273" cy="3442559"/>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chef </a:t>
            </a:r>
            <a:r>
              <a:rPr lang="en-US" dirty="0" err="1" smtClean="0"/>
              <a:t>webapps</a:t>
            </a:r>
            <a:r>
              <a:rPr lang="en-US" dirty="0" smtClean="0"/>
              <a:t>/ work/ temp/ logs/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a:xfrm>
            <a:off x="1121104" y="2113747"/>
            <a:ext cx="14423693" cy="5929586"/>
          </a:xfrm>
        </p:spPr>
        <p:txBody>
          <a:bodyPr>
            <a:normAutofit fontScale="92500" lnSpcReduction="10000"/>
          </a:bodyPr>
          <a:lstStyle/>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'0474'</a:t>
            </a:r>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148664"/>
            <a:ext cx="14404273" cy="3657602"/>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040107181"/>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 </a:t>
            </a:r>
            <a:r>
              <a:rPr lang="en-US" dirty="0"/>
              <a:t>directory[/opt/tomcat/</a:t>
            </a:r>
            <a:r>
              <a:rPr lang="en-US" dirty="0" err="1"/>
              <a:t>conf</a:t>
            </a:r>
            <a:r>
              <a:rPr lang="en-US" dirty="0"/>
              <a:t>] action create</a:t>
            </a:r>
          </a:p>
          <a:p>
            <a:r>
              <a:rPr lang="en-US" dirty="0"/>
              <a:t>    - change mode from '0755' to '0474'</a:t>
            </a:r>
          </a:p>
          <a:p>
            <a:r>
              <a:rPr lang="en-US" dirty="0"/>
              <a:t>    - change group from 'root' to 'tomcat'</a:t>
            </a:r>
          </a:p>
          <a:p>
            <a:r>
              <a:rPr lang="en-US" dirty="0"/>
              <a:t>  * execute[</a:t>
            </a:r>
            <a:r>
              <a:rPr lang="en-US" dirty="0" err="1"/>
              <a:t>chmod</a:t>
            </a:r>
            <a:r>
              <a:rPr lang="en-US" dirty="0"/>
              <a:t> </a:t>
            </a:r>
            <a:r>
              <a:rPr lang="en-US" dirty="0" err="1"/>
              <a:t>g+r</a:t>
            </a:r>
            <a:r>
              <a:rPr lang="en-US" dirty="0"/>
              <a:t> </a:t>
            </a:r>
            <a:r>
              <a:rPr lang="en-US" dirty="0" err="1"/>
              <a:t>conf</a:t>
            </a:r>
            <a:r>
              <a:rPr lang="en-US" dirty="0"/>
              <a:t>/*] action run</a:t>
            </a:r>
          </a:p>
          <a:p>
            <a:r>
              <a:rPr lang="en-US" dirty="0"/>
              <a:t>    - execute </a:t>
            </a:r>
            <a:r>
              <a:rPr lang="en-US" dirty="0" err="1"/>
              <a:t>chmod</a:t>
            </a:r>
            <a:r>
              <a:rPr lang="en-US" dirty="0"/>
              <a:t> </a:t>
            </a:r>
            <a:r>
              <a:rPr lang="en-US" dirty="0" err="1"/>
              <a:t>g+r</a:t>
            </a:r>
            <a:r>
              <a:rPr lang="en-US" dirty="0"/>
              <a:t> </a:t>
            </a:r>
            <a:r>
              <a:rPr lang="en-US" dirty="0" err="1"/>
              <a:t>conf</a:t>
            </a:r>
            <a:r>
              <a:rPr lang="en-US" dirty="0"/>
              <a:t>/*</a:t>
            </a:r>
          </a:p>
          <a:p>
            <a:r>
              <a:rPr lang="en-US" dirty="0"/>
              <a:t>  * execute[</a:t>
            </a:r>
            <a:r>
              <a:rPr lang="en-US" dirty="0" err="1"/>
              <a:t>chown</a:t>
            </a:r>
            <a:r>
              <a:rPr lang="en-US" dirty="0"/>
              <a:t> -R tomcat </a:t>
            </a:r>
            <a:r>
              <a:rPr lang="en-US" dirty="0" err="1"/>
              <a:t>webapps</a:t>
            </a:r>
            <a:r>
              <a:rPr lang="en-US" dirty="0"/>
              <a:t>/ work/ temp/ logs/] action run</a:t>
            </a:r>
          </a:p>
          <a:p>
            <a:r>
              <a:rPr lang="en-US" dirty="0"/>
              <a:t>    - execute </a:t>
            </a:r>
            <a:r>
              <a:rPr lang="en-US" dirty="0" err="1"/>
              <a:t>chown</a:t>
            </a:r>
            <a:r>
              <a:rPr lang="en-US" dirty="0"/>
              <a:t> -R tomcat </a:t>
            </a:r>
            <a:r>
              <a:rPr lang="en-US" dirty="0" err="1"/>
              <a:t>webapps</a:t>
            </a:r>
            <a:r>
              <a:rPr lang="en-US" dirty="0"/>
              <a:t>/ work/ temp/ logs/</a:t>
            </a:r>
          </a:p>
          <a:p>
            <a:endParaRPr lang="en-US" dirty="0"/>
          </a:p>
          <a:p>
            <a:r>
              <a:rPr lang="en-US" dirty="0"/>
              <a:t>Running handlers:</a:t>
            </a:r>
          </a:p>
          <a:p>
            <a:r>
              <a:rPr lang="en-US" dirty="0" smtClean="0"/>
              <a:t>Chef </a:t>
            </a:r>
            <a:r>
              <a:rPr lang="en-US" dirty="0"/>
              <a:t>Client finished, 4/9 resources updated in 12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2339260"/>
            <a:ext cx="14420850" cy="382636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210287020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smtClean="0"/>
              <a:t>etc</a:t>
            </a:r>
            <a:r>
              <a:rPr lang="en-US" dirty="0" smtClean="0"/>
              <a:t>/</a:t>
            </a:r>
            <a:r>
              <a:rPr lang="en-US" dirty="0" err="1" smtClean="0"/>
              <a:t>init.d</a:t>
            </a:r>
            <a:r>
              <a:rPr lang="en-US" dirty="0" smtClean="0"/>
              <a:t>/tomcat8</a:t>
            </a:r>
            <a:endParaRPr lang="en-US" dirty="0"/>
          </a:p>
          <a:p>
            <a:r>
              <a:rPr lang="en-US" dirty="0"/>
              <a:t>$ </a:t>
            </a:r>
            <a:r>
              <a:rPr lang="en-US" dirty="0" err="1"/>
              <a:t>sudo</a:t>
            </a:r>
            <a:r>
              <a:rPr lang="en-US" dirty="0"/>
              <a:t> </a:t>
            </a:r>
            <a:r>
              <a:rPr lang="en-US" dirty="0" smtClean="0"/>
              <a:t>service tomcat8 start</a:t>
            </a:r>
            <a:endParaRPr lang="en-US" dirty="0"/>
          </a:p>
          <a:p>
            <a:r>
              <a:rPr lang="en-US" dirty="0"/>
              <a:t>$ </a:t>
            </a:r>
            <a:r>
              <a:rPr lang="en-US" dirty="0" err="1"/>
              <a:t>sudo</a:t>
            </a:r>
            <a:r>
              <a:rPr lang="en-US" dirty="0"/>
              <a:t> </a:t>
            </a:r>
            <a:r>
              <a:rPr lang="en-US" dirty="0" err="1" smtClean="0"/>
              <a:t>chkconfig</a:t>
            </a:r>
            <a:r>
              <a:rPr lang="en-US" dirty="0" smtClean="0"/>
              <a:t> tomcat8 on</a:t>
            </a:r>
            <a:endParaRPr lang="en-US" dirty="0"/>
          </a:p>
          <a:p>
            <a:endParaRPr lang="en-US" dirty="0"/>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68747055"/>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a:t>
            </a:r>
            <a:r>
              <a:rPr lang="en-US" dirty="0" smtClean="0"/>
              <a:t>template[cookbooks/tomcat/templates/default/tomcat8.erb</a:t>
            </a:r>
            <a:r>
              <a:rPr lang="en-US" dirty="0"/>
              <a:t>] action create</a:t>
            </a:r>
          </a:p>
          <a:p>
            <a:r>
              <a:rPr lang="en-US" dirty="0"/>
              <a:t>    - create new file </a:t>
            </a:r>
            <a:r>
              <a:rPr lang="en-US" dirty="0" smtClean="0"/>
              <a:t>cookbooks/tomcat/templates/default/tomcat8.erb</a:t>
            </a:r>
            <a:endParaRPr lang="en-US" dirty="0"/>
          </a:p>
          <a:p>
            <a:r>
              <a:rPr lang="en-US" dirty="0"/>
              <a:t>    - update content in file </a:t>
            </a:r>
            <a:r>
              <a:rPr lang="en-US" dirty="0" smtClean="0"/>
              <a:t>cookbooks/tomcat/templates/default/tomcat8.erb </a:t>
            </a:r>
            <a:r>
              <a:rPr lang="en-US" dirty="0"/>
              <a:t>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a:t>
            </a:r>
            <a:r>
              <a:rPr lang="en-US" smtClean="0"/>
              <a:t>generate </a:t>
            </a:r>
            <a:r>
              <a:rPr lang="en-US" smtClean="0"/>
              <a:t>template tomcat8</a:t>
            </a:r>
            <a:endParaRPr lang="en-US" dirty="0"/>
          </a:p>
        </p:txBody>
      </p:sp>
      <p:sp>
        <p:nvSpPr>
          <p:cNvPr id="4" name="Content Placeholder 3"/>
          <p:cNvSpPr>
            <a:spLocks noGrp="1"/>
          </p:cNvSpPr>
          <p:nvPr>
            <p:ph sz="quarter" idx="12"/>
          </p:nvPr>
        </p:nvSpPr>
        <p:spPr>
          <a:xfrm>
            <a:off x="1121104" y="2878668"/>
            <a:ext cx="14420850" cy="5017776"/>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~/cookbooks/tomcat/templates/tomcat8.erb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#!/bin/bash  </a:t>
            </a:r>
          </a:p>
          <a:p>
            <a:r>
              <a:rPr lang="en-US" sz="1600" dirty="0"/>
              <a:t># description: Tomcat Start Stop Restart  </a:t>
            </a:r>
          </a:p>
          <a:p>
            <a:r>
              <a:rPr lang="en-US" sz="1600" dirty="0"/>
              <a:t># </a:t>
            </a:r>
            <a:r>
              <a:rPr lang="en-US" sz="1600" dirty="0" err="1"/>
              <a:t>processname</a:t>
            </a:r>
            <a:r>
              <a:rPr lang="en-US" sz="1600" dirty="0"/>
              <a:t>: tomcat  </a:t>
            </a:r>
          </a:p>
          <a:p>
            <a:r>
              <a:rPr lang="en-US" sz="1600" dirty="0"/>
              <a:t># </a:t>
            </a:r>
            <a:r>
              <a:rPr lang="en-US" sz="1600" dirty="0" err="1"/>
              <a:t>chkconfig</a:t>
            </a:r>
            <a:r>
              <a:rPr lang="en-US" sz="1600" dirty="0"/>
              <a:t>: 234 20 80  </a:t>
            </a:r>
          </a:p>
          <a:p>
            <a:r>
              <a:rPr lang="en-US" sz="1600" dirty="0"/>
              <a:t>JAVA_HOME=/</a:t>
            </a:r>
            <a:r>
              <a:rPr lang="en-US" sz="1600" dirty="0" err="1"/>
              <a:t>usr</a:t>
            </a:r>
            <a:r>
              <a:rPr lang="en-US" sz="1600" dirty="0"/>
              <a:t>/java/jdk1.7.0_60  </a:t>
            </a:r>
          </a:p>
          <a:p>
            <a:r>
              <a:rPr lang="en-US" sz="1600" dirty="0"/>
              <a:t>export JAVA_HOME  </a:t>
            </a:r>
          </a:p>
          <a:p>
            <a:r>
              <a:rPr lang="en-US" sz="1600" dirty="0"/>
              <a:t>PATH=$JAVA_HOME/bin:$PATH  </a:t>
            </a:r>
          </a:p>
          <a:p>
            <a:r>
              <a:rPr lang="en-US" sz="1600" dirty="0"/>
              <a:t>export PATH  </a:t>
            </a:r>
          </a:p>
          <a:p>
            <a:r>
              <a:rPr lang="en-US" sz="1600" dirty="0"/>
              <a:t>CATALINA_HOME=/</a:t>
            </a:r>
            <a:r>
              <a:rPr lang="en-US" sz="1600" dirty="0" err="1"/>
              <a:t>usr</a:t>
            </a:r>
            <a:r>
              <a:rPr lang="en-US" sz="1600" dirty="0"/>
              <a:t>/share/apache-tomcat-8.0.8  </a:t>
            </a:r>
          </a:p>
          <a:p>
            <a:r>
              <a:rPr lang="en-US" sz="1600" dirty="0"/>
              <a:t>  </a:t>
            </a:r>
          </a:p>
          <a:p>
            <a:r>
              <a:rPr lang="en-US" sz="1600" dirty="0"/>
              <a:t>case $1 in  </a:t>
            </a:r>
          </a:p>
          <a:p>
            <a:r>
              <a:rPr lang="en-US" sz="1600" dirty="0"/>
              <a:t>start)  </a:t>
            </a:r>
          </a:p>
          <a:p>
            <a:r>
              <a:rPr lang="en-US" sz="1600" dirty="0" err="1"/>
              <a:t>sh</a:t>
            </a:r>
            <a:r>
              <a:rPr lang="en-US" sz="1600" dirty="0"/>
              <a:t> $CATALINA_HOME/bin/</a:t>
            </a:r>
            <a:r>
              <a:rPr lang="en-US" sz="1600" dirty="0" err="1"/>
              <a:t>startup.sh</a:t>
            </a:r>
            <a:r>
              <a:rPr lang="en-US" sz="1600" dirty="0"/>
              <a:t>  </a:t>
            </a:r>
          </a:p>
          <a:p>
            <a:endParaRPr lang="en-US" sz="1600" dirty="0" smtClean="0"/>
          </a:p>
        </p:txBody>
      </p:sp>
      <p:sp>
        <p:nvSpPr>
          <p:cNvPr id="4" name="Text Placeholder 3"/>
          <p:cNvSpPr>
            <a:spLocks noGrp="1"/>
          </p:cNvSpPr>
          <p:nvPr>
            <p:ph type="body" sz="quarter" idx="11"/>
          </p:nvPr>
        </p:nvSpPr>
        <p:spPr/>
        <p:txBody>
          <a:bodyPr/>
          <a:lstStyle/>
          <a:p>
            <a:r>
              <a:rPr lang="en-US" dirty="0" smtClean="0"/>
              <a:t>~/cookbooks/tomcat/templates/default/tomcat8.erb</a:t>
            </a:r>
            <a:endParaRPr lang="en-US" dirty="0"/>
          </a:p>
        </p:txBody>
      </p:sp>
      <p:sp>
        <p:nvSpPr>
          <p:cNvPr id="8" name="Text Placeholder 2"/>
          <p:cNvSpPr>
            <a:spLocks noGrp="1"/>
          </p:cNvSpPr>
          <p:nvPr>
            <p:ph type="body" sz="quarter" idx="11"/>
          </p:nvPr>
        </p:nvSpPr>
        <p:spPr>
          <a:xfrm>
            <a:off x="865936" y="1903542"/>
            <a:ext cx="14422528" cy="948716"/>
          </a:xfrm>
          <a:solidFill>
            <a:schemeClr val="accent5"/>
          </a:solidFill>
        </p:spPr>
        <p:txBody>
          <a:bodyPr/>
          <a:lstStyle/>
          <a:p>
            <a:pPr algn="ctr"/>
            <a:r>
              <a:rPr lang="en-US" sz="3200" dirty="0"/>
              <a:t>https://</a:t>
            </a:r>
            <a:r>
              <a:rPr lang="en-US" sz="3200" dirty="0" err="1"/>
              <a:t>goo.gl</a:t>
            </a:r>
            <a:r>
              <a:rPr lang="en-US" sz="3200" dirty="0"/>
              <a:t>/p4SHF7</a:t>
            </a:r>
            <a:endParaRPr lang="en-US" sz="3200" dirty="0">
              <a:solidFill>
                <a:schemeClr val="bg1"/>
              </a:solidFill>
              <a:latin typeface="+mn-lt"/>
            </a:endParaRPr>
          </a:p>
        </p:txBody>
      </p:sp>
    </p:spTree>
    <p:extLst>
      <p:ext uri="{BB962C8B-B14F-4D97-AF65-F5344CB8AC3E}">
        <p14:creationId xmlns:p14="http://schemas.microsoft.com/office/powerpoint/2010/main" val="2001841791"/>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smtClean="0"/>
              <a:t>etc</a:t>
            </a:r>
            <a:r>
              <a:rPr lang="en-US" dirty="0" smtClean="0"/>
              <a:t>/</a:t>
            </a:r>
            <a:r>
              <a:rPr lang="en-US" dirty="0" err="1" smtClean="0"/>
              <a:t>init.d</a:t>
            </a:r>
            <a:r>
              <a:rPr lang="en-US" dirty="0" smtClean="0"/>
              <a:t>/tomcat8' </a:t>
            </a:r>
            <a:r>
              <a:rPr lang="en-US" dirty="0"/>
              <a:t>do</a:t>
            </a:r>
          </a:p>
          <a:p>
            <a:r>
              <a:rPr lang="en-US" dirty="0"/>
              <a:t>  source </a:t>
            </a:r>
            <a:r>
              <a:rPr lang="en-US" dirty="0" smtClean="0"/>
              <a:t>'tomcat8.erb'</a:t>
            </a:r>
          </a:p>
          <a:p>
            <a:r>
              <a:rPr lang="en-US" dirty="0"/>
              <a:t> </a:t>
            </a:r>
            <a:r>
              <a:rPr lang="en-US" dirty="0" smtClean="0"/>
              <a:t> mode '0755' </a:t>
            </a:r>
          </a:p>
          <a:p>
            <a:r>
              <a:rPr lang="en-US" dirty="0"/>
              <a:t> </a:t>
            </a:r>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673600"/>
            <a:ext cx="14404273" cy="2709333"/>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smtClean="0"/>
              <a:t>The command to execute requires only the command. No additional properties and uses the default action.</a:t>
            </a:r>
          </a:p>
          <a:p>
            <a:endParaRPr lang="en-US" dirty="0"/>
          </a:p>
          <a:p>
            <a:r>
              <a:rPr lang="en-US" dirty="0" smtClean="0"/>
              <a:t>When any resource relies on the default values of the properties and the default action you do not have to append the </a:t>
            </a:r>
            <a:r>
              <a:rPr lang="en-US" b="1" dirty="0" smtClean="0">
                <a:latin typeface="Courier New"/>
                <a:cs typeface="Courier New"/>
              </a:rPr>
              <a:t>do ... end</a:t>
            </a:r>
            <a:r>
              <a:rPr lang="en-US" dirty="0" smtClean="0"/>
              <a:t> block to the 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122940824"/>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smtClean="0"/>
              <a:t>execute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smtClean="0"/>
              <a:t>execute 'service tomcat8 start'</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30132"/>
            <a:ext cx="14404273" cy="897467"/>
          </a:xfrm>
        </p:spPr>
        <p:txBody>
          <a:bodyPr/>
          <a:lstStyle/>
          <a:p>
            <a:endParaRPr lang="en-US" dirty="0"/>
          </a:p>
        </p:txBody>
      </p:sp>
    </p:spTree>
    <p:extLst>
      <p:ext uri="{BB962C8B-B14F-4D97-AF65-F5344CB8AC3E}">
        <p14:creationId xmlns:p14="http://schemas.microsoft.com/office/powerpoint/2010/main" val="43942783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46165</TotalTime>
  <Words>4529</Words>
  <Application>Microsoft Macintosh PowerPoint</Application>
  <PresentationFormat>Custom</PresentationFormat>
  <Paragraphs>758</Paragraphs>
  <Slides>113</Slides>
  <Notes>19</Notes>
  <HiddenSlides>20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113</vt:i4>
      </vt:variant>
    </vt:vector>
  </HeadingPairs>
  <TitlesOfParts>
    <vt:vector size="121" baseType="lpstr">
      <vt:lpstr>Courier</vt:lpstr>
      <vt:lpstr>Courier New</vt:lpstr>
      <vt:lpstr>Gill Sans MT</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Tomcat Setup Instructions</vt:lpstr>
      <vt:lpstr>Install Prerequisite Packages</vt:lpstr>
      <vt:lpstr>Create Required Users</vt:lpstr>
      <vt:lpstr>Download and Extract Tomcat</vt:lpstr>
      <vt:lpstr>Set the Correct Directory Permissions</vt:lpstr>
      <vt:lpstr>Set up the Tomcat Service</vt:lpstr>
      <vt:lpstr>Verify that Tomcat is Running</vt:lpstr>
      <vt:lpstr>Learning How to Chef</vt:lpstr>
      <vt:lpstr>Cookbook</vt:lpstr>
      <vt:lpstr>chef</vt:lpstr>
      <vt:lpstr>Creating a Cookbooks Directory</vt:lpstr>
      <vt:lpstr>Creating a tomcat cookbook in cookbooks</vt:lpstr>
      <vt:lpstr>Viewing the tomcat Directory</vt:lpstr>
      <vt:lpstr>Test Kitchen Commands and Configuration</vt:lpstr>
      <vt:lpstr>Edit .kitchen.yml</vt:lpstr>
      <vt:lpstr>Verify Testkitchen  </vt:lpstr>
      <vt:lpstr>Test Driven Development</vt:lpstr>
      <vt:lpstr>Test Driven Development</vt:lpstr>
      <vt:lpstr>Verifying that Tomcat is Running</vt:lpstr>
      <vt:lpstr>Let’s write a test</vt:lpstr>
      <vt:lpstr>Writing a test for tomcat</vt:lpstr>
      <vt:lpstr>Converge TestKitchen</vt:lpstr>
      <vt:lpstr>Learning How to Chef</vt:lpstr>
      <vt:lpstr>Install Prerequisite Packages</vt:lpstr>
      <vt:lpstr>Resource</vt:lpstr>
      <vt:lpstr>Resource: Package</vt:lpstr>
      <vt:lpstr>The Package Resource</vt:lpstr>
      <vt:lpstr>PowerPoint Presentation</vt:lpstr>
      <vt:lpstr>Opening the Default Recipe</vt:lpstr>
      <vt:lpstr>Adding the Package Resource to the Recipe</vt:lpstr>
      <vt:lpstr>Learning How to Chef</vt:lpstr>
      <vt:lpstr>Return to cookbook</vt:lpstr>
      <vt:lpstr>Converge TestKitchen</vt:lpstr>
      <vt:lpstr>Verify TestKitchen status</vt:lpstr>
      <vt:lpstr>chef-client --local-mode (or -z)</vt:lpstr>
      <vt:lpstr>chef-client</vt:lpstr>
      <vt:lpstr>chef-client --runlist "recipe[COOKBOOK::RECIPE]"</vt:lpstr>
      <vt:lpstr>Applying tomcat Cookbook's default Recipe</vt:lpstr>
      <vt:lpstr>Learning How to Chef</vt:lpstr>
      <vt:lpstr>Q&amp;A</vt:lpstr>
      <vt:lpstr>Build the Recipe</vt:lpstr>
      <vt:lpstr>Create Required Users</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Converge TestKitchen</vt:lpstr>
      <vt:lpstr>Applying tomcat Cookbook's default Recipe</vt:lpstr>
      <vt:lpstr>Build the Recipe</vt:lpstr>
      <vt:lpstr>Download and Extract Tomcat</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Converge TestKitchen</vt:lpstr>
      <vt:lpstr>Applying tomcat Cookbook's default Recipe</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Converge TestKitchen</vt:lpstr>
      <vt:lpstr>Applying tomcat Cookbook's default Recipe</vt:lpstr>
      <vt:lpstr>Build the Recipe</vt:lpstr>
      <vt:lpstr>Setting up the Tomcat Service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Resource: execute</vt:lpstr>
      <vt:lpstr>Adding the execute Resource</vt:lpstr>
      <vt:lpstr>Resource: service</vt:lpstr>
      <vt:lpstr>PowerPoint Presentation</vt:lpstr>
      <vt:lpstr>Adding the service Resource</vt:lpstr>
      <vt:lpstr>Converge TestKitchen</vt:lpstr>
      <vt:lpstr>Applying tomcat Cookbook's default Recipe</vt:lpstr>
      <vt:lpstr>Build the Recipe</vt:lpstr>
      <vt:lpstr>Converge TestKitchen</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Morgan Drake</cp:lastModifiedBy>
  <cp:revision>2581</cp:revision>
  <cp:lastPrinted>2016-02-24T01:48:58Z</cp:lastPrinted>
  <dcterms:created xsi:type="dcterms:W3CDTF">2012-09-13T17:36:07Z</dcterms:created>
  <dcterms:modified xsi:type="dcterms:W3CDTF">2017-08-29T21:36:53Z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